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5" d="100"/>
          <a:sy n="125" d="100"/>
        </p:scale>
        <p:origin x="-163" y="-19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02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1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006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10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7526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94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30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13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7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9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93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65EE8D-D036-4E6B-97E0-20F26CEADC86}" type="datetimeFigureOut">
              <a:rPr lang="cs-CZ" smtClean="0"/>
              <a:t>09.07.2026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93E4B0-BC50-4DAD-B40F-021984EFE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84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hyperlink" Target="http://www.iget.eu/" TargetMode="Externa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EE39518-F040-AC03-29E1-A5FD7BD86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77" y="329076"/>
            <a:ext cx="3445396" cy="33865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FCD5008-D254-BB38-E785-BF3D2596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3263" y="275387"/>
            <a:ext cx="438604" cy="2512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005EE2FC-F7BF-6B4B-A577-A187E2A15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49" y="740983"/>
            <a:ext cx="3520325" cy="1303138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1408E00-8B29-B116-0153-F6B17E9C9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53" y="2044121"/>
            <a:ext cx="3431920" cy="1510774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349BCFA0-F4C8-DA71-9579-B039FCE49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3880" y="3554895"/>
            <a:ext cx="3492064" cy="1543572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866E3521-381D-B3A4-8623-F4A1C26696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620" y="5052732"/>
            <a:ext cx="3520325" cy="1559483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id="{FF255EB8-7377-1BB2-3AE6-7CBDBED2DA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8667" y="669509"/>
            <a:ext cx="3538195" cy="1496452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B5AA0A43-6E72-D034-7187-D10075FF4C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98667" y="2080109"/>
            <a:ext cx="3572302" cy="1535873"/>
          </a:xfrm>
          <a:prstGeom prst="rect">
            <a:avLst/>
          </a:prstGeom>
        </p:spPr>
      </p:pic>
      <p:pic>
        <p:nvPicPr>
          <p:cNvPr id="54" name="Obrázek 53">
            <a:extLst>
              <a:ext uri="{FF2B5EF4-FFF2-40B4-BE49-F238E27FC236}">
                <a16:creationId xmlns:a16="http://schemas.microsoft.com/office/drawing/2014/main" id="{6D604E7B-F9C9-25F5-3A07-2521A3C8B4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8738" y="3562819"/>
            <a:ext cx="3572302" cy="1546963"/>
          </a:xfrm>
          <a:prstGeom prst="rect">
            <a:avLst/>
          </a:prstGeom>
        </p:spPr>
      </p:pic>
      <p:pic>
        <p:nvPicPr>
          <p:cNvPr id="56" name="Obrázek 55">
            <a:extLst>
              <a:ext uri="{FF2B5EF4-FFF2-40B4-BE49-F238E27FC236}">
                <a16:creationId xmlns:a16="http://schemas.microsoft.com/office/drawing/2014/main" id="{F5917992-92E0-76BE-94A9-8BA2A8C8A9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644" y="5103936"/>
            <a:ext cx="3520325" cy="1508280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815AF528-8D7F-BBB2-D3B0-430DFE5B05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3762" y="814599"/>
            <a:ext cx="1976474" cy="1062821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126F6536-41C1-FEE2-36CF-E0DA84B1957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3762" y="2004866"/>
            <a:ext cx="2113374" cy="1609236"/>
          </a:xfrm>
          <a:prstGeom prst="rect">
            <a:avLst/>
          </a:prstGeom>
        </p:spPr>
      </p:pic>
      <p:pic>
        <p:nvPicPr>
          <p:cNvPr id="2058" name="Obrázek 2057">
            <a:extLst>
              <a:ext uri="{FF2B5EF4-FFF2-40B4-BE49-F238E27FC236}">
                <a16:creationId xmlns:a16="http://schemas.microsoft.com/office/drawing/2014/main" id="{C52CFAF1-1C3A-F040-E08A-558F40F430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880" y="763718"/>
            <a:ext cx="1535128" cy="467213"/>
          </a:xfrm>
          <a:prstGeom prst="rect">
            <a:avLst/>
          </a:prstGeom>
        </p:spPr>
      </p:pic>
      <p:pic>
        <p:nvPicPr>
          <p:cNvPr id="2060" name="Obrázek 2059">
            <a:extLst>
              <a:ext uri="{FF2B5EF4-FFF2-40B4-BE49-F238E27FC236}">
                <a16:creationId xmlns:a16="http://schemas.microsoft.com/office/drawing/2014/main" id="{7B8A434C-24F9-0B00-3D8D-AF5F244150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749" y="2091684"/>
            <a:ext cx="1424718" cy="513360"/>
          </a:xfrm>
          <a:prstGeom prst="rect">
            <a:avLst/>
          </a:prstGeom>
        </p:spPr>
      </p:pic>
      <p:pic>
        <p:nvPicPr>
          <p:cNvPr id="2062" name="Obrázek 2061">
            <a:extLst>
              <a:ext uri="{FF2B5EF4-FFF2-40B4-BE49-F238E27FC236}">
                <a16:creationId xmlns:a16="http://schemas.microsoft.com/office/drawing/2014/main" id="{95F0523A-B912-6091-1C0E-1217ADDC09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3879" y="3653307"/>
            <a:ext cx="1535129" cy="899147"/>
          </a:xfrm>
          <a:prstGeom prst="rect">
            <a:avLst/>
          </a:prstGeom>
        </p:spPr>
      </p:pic>
      <p:pic>
        <p:nvPicPr>
          <p:cNvPr id="2064" name="Obrázek 2063">
            <a:extLst>
              <a:ext uri="{FF2B5EF4-FFF2-40B4-BE49-F238E27FC236}">
                <a16:creationId xmlns:a16="http://schemas.microsoft.com/office/drawing/2014/main" id="{5F355B75-4260-F8C5-B676-935F4F0BA2D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157" y="5052732"/>
            <a:ext cx="1417642" cy="503591"/>
          </a:xfrm>
          <a:prstGeom prst="rect">
            <a:avLst/>
          </a:prstGeom>
        </p:spPr>
      </p:pic>
      <p:pic>
        <p:nvPicPr>
          <p:cNvPr id="2066" name="Obrázek 2065">
            <a:extLst>
              <a:ext uri="{FF2B5EF4-FFF2-40B4-BE49-F238E27FC236}">
                <a16:creationId xmlns:a16="http://schemas.microsoft.com/office/drawing/2014/main" id="{4EED7B8F-F8D2-83B8-486E-7FFA22C4D7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62843" y="678340"/>
            <a:ext cx="1419021" cy="461930"/>
          </a:xfrm>
          <a:prstGeom prst="rect">
            <a:avLst/>
          </a:prstGeom>
        </p:spPr>
      </p:pic>
      <p:pic>
        <p:nvPicPr>
          <p:cNvPr id="2068" name="Obrázek 2067">
            <a:extLst>
              <a:ext uri="{FF2B5EF4-FFF2-40B4-BE49-F238E27FC236}">
                <a16:creationId xmlns:a16="http://schemas.microsoft.com/office/drawing/2014/main" id="{C980154A-9856-28C4-50D8-0352BFB908D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98666" y="2091684"/>
            <a:ext cx="1526845" cy="1209843"/>
          </a:xfrm>
          <a:prstGeom prst="rect">
            <a:avLst/>
          </a:prstGeom>
        </p:spPr>
      </p:pic>
      <p:pic>
        <p:nvPicPr>
          <p:cNvPr id="2070" name="Obrázek 2069">
            <a:extLst>
              <a:ext uri="{FF2B5EF4-FFF2-40B4-BE49-F238E27FC236}">
                <a16:creationId xmlns:a16="http://schemas.microsoft.com/office/drawing/2014/main" id="{503452A8-711D-7A11-3A9D-83A21B877E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50643" y="3601313"/>
            <a:ext cx="1508179" cy="454999"/>
          </a:xfrm>
          <a:prstGeom prst="rect">
            <a:avLst/>
          </a:prstGeom>
        </p:spPr>
      </p:pic>
      <p:pic>
        <p:nvPicPr>
          <p:cNvPr id="2072" name="Obrázek 2071">
            <a:extLst>
              <a:ext uri="{FF2B5EF4-FFF2-40B4-BE49-F238E27FC236}">
                <a16:creationId xmlns:a16="http://schemas.microsoft.com/office/drawing/2014/main" id="{0E8D3D1E-6CD9-124C-39B0-61CDCC89CC5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50643" y="5191116"/>
            <a:ext cx="1540098" cy="730414"/>
          </a:xfrm>
          <a:prstGeom prst="rect">
            <a:avLst/>
          </a:prstGeom>
        </p:spPr>
      </p:pic>
      <p:pic>
        <p:nvPicPr>
          <p:cNvPr id="2074" name="Obrázek 2073">
            <a:extLst>
              <a:ext uri="{FF2B5EF4-FFF2-40B4-BE49-F238E27FC236}">
                <a16:creationId xmlns:a16="http://schemas.microsoft.com/office/drawing/2014/main" id="{97E13660-11A5-42E9-E29E-F37AF844832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39656" y="762012"/>
            <a:ext cx="1952818" cy="11067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2235BB5-0DA8-0FED-50DD-F71EF3D56D8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62084" y="1230930"/>
            <a:ext cx="1343824" cy="81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9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ázek 61">
            <a:extLst>
              <a:ext uri="{FF2B5EF4-FFF2-40B4-BE49-F238E27FC236}">
                <a16:creationId xmlns:a16="http://schemas.microsoft.com/office/drawing/2014/main" id="{8F14211A-416C-B1FA-06A4-B2CBD74C1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3" y="2554500"/>
            <a:ext cx="3212901" cy="258791"/>
          </a:xfrm>
          <a:prstGeom prst="rect">
            <a:avLst/>
          </a:prstGeom>
        </p:spPr>
      </p:pic>
      <p:pic>
        <p:nvPicPr>
          <p:cNvPr id="61" name="Obrázek 60">
            <a:extLst>
              <a:ext uri="{FF2B5EF4-FFF2-40B4-BE49-F238E27FC236}">
                <a16:creationId xmlns:a16="http://schemas.microsoft.com/office/drawing/2014/main" id="{2AA34CCC-992B-FBF5-6EBF-AEF1703CB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3" y="375956"/>
            <a:ext cx="3106761" cy="275019"/>
          </a:xfrm>
          <a:prstGeom prst="rect">
            <a:avLst/>
          </a:prstGeom>
        </p:spPr>
      </p:pic>
      <p:grpSp>
        <p:nvGrpSpPr>
          <p:cNvPr id="21" name="Skupina 20">
            <a:extLst>
              <a:ext uri="{FF2B5EF4-FFF2-40B4-BE49-F238E27FC236}">
                <a16:creationId xmlns:a16="http://schemas.microsoft.com/office/drawing/2014/main" id="{05D184AA-7AF5-463B-9B3F-774403ED12B6}"/>
              </a:ext>
            </a:extLst>
          </p:cNvPr>
          <p:cNvGrpSpPr/>
          <p:nvPr/>
        </p:nvGrpSpPr>
        <p:grpSpPr>
          <a:xfrm>
            <a:off x="345099" y="265300"/>
            <a:ext cx="3253637" cy="3121230"/>
            <a:chOff x="872299" y="789362"/>
            <a:chExt cx="2719161" cy="2608506"/>
          </a:xfrm>
        </p:grpSpPr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CA1E7FE1-DCE7-5106-4F09-2620B0F9577D}"/>
                </a:ext>
              </a:extLst>
            </p:cNvPr>
            <p:cNvSpPr txBox="1"/>
            <p:nvPr/>
          </p:nvSpPr>
          <p:spPr>
            <a:xfrm>
              <a:off x="872299" y="2973351"/>
              <a:ext cx="2719161" cy="4245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714"/>
                </a:spcAft>
              </a:pPr>
              <a:r>
                <a:rPr lang="cs-CZ" sz="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6K </a:t>
              </a:r>
              <a:r>
                <a:rPr 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PoE</a:t>
              </a:r>
              <a:r>
                <a:rPr lang="cs-CZ" sz="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NVR, 12Mpx kamera, 48V/1,5A napájecí adaptér, Myš, Upevňovací šroub pro HDD, Ethernetový kabel, Průvodce rychlým spuštěním, Záruční list, Výstražná samolepka</a:t>
              </a:r>
              <a:endParaRPr lang="cs-CZ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BDE6C1AE-66F7-7BF0-E3B4-712E3B13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299" y="1240041"/>
              <a:ext cx="2685116" cy="878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5314" tIns="32657" rIns="65314" bIns="32657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65315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Gratulujeme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k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zakoupení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kamerového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setu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iGET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HOMEGUARD</a:t>
              </a:r>
              <a:r>
                <a:rPr lang="cs-CZ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defTabSz="6531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 altLang="cs-CZ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65315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Kompletní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CZ/SK/</a:t>
              </a:r>
              <a:r>
                <a:rPr lang="cs-CZ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HU/EN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manuál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pro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základní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nastavení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instalaci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je </a:t>
              </a:r>
            </a:p>
            <a:p>
              <a:pPr defTabSz="65315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ke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stažení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webu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4"/>
                </a:rPr>
                <a:t>www.iget.eu</a:t>
              </a:r>
              <a:r>
                <a:rPr lang="cs-CZ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 stránce produktu, </a:t>
              </a:r>
              <a:r>
                <a:rPr lang="pl-PL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nebo</a:t>
              </a:r>
              <a:r>
                <a:rPr lang="pl-PL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zde</a:t>
              </a:r>
              <a:r>
                <a:rPr lang="pl-PL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pl-PL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pomocí</a:t>
              </a:r>
              <a:r>
                <a:rPr lang="pl-PL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QR </a:t>
              </a:r>
              <a:r>
                <a:rPr lang="pl-PL" altLang="cs-CZ" sz="8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kódu</a:t>
              </a:r>
              <a:r>
                <a:rPr lang="pl-PL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US" altLang="cs-CZ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defTabSz="653156" eaLnBrk="0" fontAlgn="base" hangingPunct="0">
                <a:spcBef>
                  <a:spcPct val="0"/>
                </a:spcBef>
                <a:spcAft>
                  <a:spcPct val="0"/>
                </a:spcAft>
              </a:pPr>
              <a:br>
                <a:rPr lang="en-US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cs-CZ" altLang="cs-CZ" sz="8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Celý manuál obsahuje 40 stran</a:t>
              </a:r>
            </a:p>
          </p:txBody>
        </p:sp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1293D850-D242-9A88-ABBA-B6D5FBF36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32537" y="789362"/>
              <a:ext cx="438604" cy="2512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Obrázek 27">
            <a:extLst>
              <a:ext uri="{FF2B5EF4-FFF2-40B4-BE49-F238E27FC236}">
                <a16:creationId xmlns:a16="http://schemas.microsoft.com/office/drawing/2014/main" id="{F86775DA-7AB7-D41E-68C5-70E75ADFE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97" y="3632170"/>
            <a:ext cx="3370592" cy="1035656"/>
          </a:xfrm>
          <a:prstGeom prst="rect">
            <a:avLst/>
          </a:prstGeom>
        </p:spPr>
      </p:pic>
      <p:pic>
        <p:nvPicPr>
          <p:cNvPr id="45" name="Obrázek 44">
            <a:extLst>
              <a:ext uri="{FF2B5EF4-FFF2-40B4-BE49-F238E27FC236}">
                <a16:creationId xmlns:a16="http://schemas.microsoft.com/office/drawing/2014/main" id="{724FF9C4-E5D0-3F74-79DB-5C81EAF0C9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6605" y="2503365"/>
            <a:ext cx="416353" cy="238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Obrázek 54">
            <a:extLst>
              <a:ext uri="{FF2B5EF4-FFF2-40B4-BE49-F238E27FC236}">
                <a16:creationId xmlns:a16="http://schemas.microsoft.com/office/drawing/2014/main" id="{C66EB85D-DA64-671E-E3B2-68EE27A8EC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9179" y="5094252"/>
            <a:ext cx="2103333" cy="1399854"/>
          </a:xfrm>
          <a:prstGeom prst="rect">
            <a:avLst/>
          </a:prstGeom>
        </p:spPr>
      </p:pic>
      <p:pic>
        <p:nvPicPr>
          <p:cNvPr id="58" name="Obrázek 57">
            <a:extLst>
              <a:ext uri="{FF2B5EF4-FFF2-40B4-BE49-F238E27FC236}">
                <a16:creationId xmlns:a16="http://schemas.microsoft.com/office/drawing/2014/main" id="{4A69D33A-0094-6069-12A9-AFD8505E03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1" y="4710179"/>
            <a:ext cx="3109669" cy="1493886"/>
          </a:xfrm>
          <a:prstGeom prst="rect">
            <a:avLst/>
          </a:prstGeom>
        </p:spPr>
      </p:pic>
      <p:pic>
        <p:nvPicPr>
          <p:cNvPr id="59" name="Obrázek 58">
            <a:extLst>
              <a:ext uri="{FF2B5EF4-FFF2-40B4-BE49-F238E27FC236}">
                <a16:creationId xmlns:a16="http://schemas.microsoft.com/office/drawing/2014/main" id="{506C3872-46DC-5210-4282-DA184EA7C6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9"/>
          <a:stretch/>
        </p:blipFill>
        <p:spPr bwMode="auto">
          <a:xfrm>
            <a:off x="3700099" y="773525"/>
            <a:ext cx="3829685" cy="43643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464FD990-1D33-F7CD-9954-E402082BCB8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34"/>
          <a:stretch/>
        </p:blipFill>
        <p:spPr bwMode="auto">
          <a:xfrm>
            <a:off x="3720576" y="363894"/>
            <a:ext cx="3687152" cy="281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ové pole 2">
            <a:extLst>
              <a:ext uri="{FF2B5EF4-FFF2-40B4-BE49-F238E27FC236}">
                <a16:creationId xmlns:a16="http://schemas.microsoft.com/office/drawing/2014/main" id="{51CA79D0-1875-0CEA-E8CE-28B92D738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728" y="457753"/>
            <a:ext cx="1903173" cy="6017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r>
              <a:rPr lang="cs-CZ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Záruka + Bezpečnostní pokyny</a:t>
            </a:r>
            <a:endParaRPr lang="cs-CZ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Nepokládejte žádné těžké nebo ostré předměty na zařízení.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Nevystavujte zařízení přímému slunečnímu a tepelnému záření a obojí nesmí být zakrýváno.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Nevystavujte zařízení prostředí s vyšší nebo nižší teplotou než je teplota doporučená.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Nevystavujte zařízení prašnému a vlhkému prostředí přes 85% včetně deště a kapalin (mimo venkovních kamer).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Nepoužívejte žádné korozivní čisticí prostředky k čištění zařízení.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f) Nevystavujte zařízení silnému magnetickému nebo elektronickému rušení.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g) Nepoužívejte jiné napájecí adaptéry než ty, které jsou součástí výbavy daného zařízení. Dodaný napájecí zdroj může být zapojen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do elektrického rozvodu, jehož napětí odpovídá údajům na typovém štítku zdroje.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h) Nenechávejte napájecí adaptér na místech s nižší teplotou hoření a na částech lidského těla neboť adaptér se zahřívá a může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způsobit zranění.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i) Nepoužívejte zařízení při konzumaci jídla nebo pití.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j) Ponechávejte zařízení mimo dosah dětí.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k) Uživatel není oprávněn rozebírat zařízení ani vyměňovat žádnou jeho součást. Při otevření nebo odstranění krytů, které nejsou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originálně přístupné, hrozí riziko úrazu elektrickým proudem. Při nesprávném sestavení zařízení a jeho opětovném zapojení se rovněž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vystavujete riziku úrazu elektrickým proudem. V případě nutného servisního zásahu se obracejte výhradně na kvalifikované servisní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techniky.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l) V případě, že zařízení bylo po určitou dobu v prostředí s nižší teplotou než -10°C, nechejte více než jednu hodinu toto nezapnuté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v místnosti o teplotě 10°C až +40°C. Teprve poté jej můžete zapnout.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m) Záruční opravy zařízení uplatňujte u svého prodejce. V případě technických problémů a dotazů kontaktujte svého prodejce. n) Pro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domácnosti: Uvedený symbol (přeškrtnutý koš) na výrobku nebo v průvodní dokumentaci znamená, že použité elektrické nebo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elektronické výrobky nesmí být likvidovány společně s komunálním odpadem. Za účelem správné likvidace výrobku jej odevzdejte na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určených sběrných místech, kde budou přijata zdarma. Správnou likvidací tohoto produktu pomůžete zachovat cenné přírodní zdroje a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napomáháte prevenci potenciálních negativních dopadů na životní prostředí a lidské zdraví, což by mohly být důsledky nesprávné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likvidace odpadů. Další podrobnosti si vyžádejte od místního úřadu nebo nejbližšího sběrného místa. Při nesprávné likvidaci tohoto druhu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odpadu mohou být v souladu s národními předpisy uděleny pokuty. Informace pro uživatele k likvidaci elektrických a elektronických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zařízení (firemní a podnikové použití): Pro správnou likvidaci elektrických a elektronických zařízení si vyžádejte podrobné informace u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Vašeho prodejce nebo dodavatele. Informace pro uživatele k likvidaci elektrických a elektronických zařízení v ostatních zemích mimo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Evropskou unii: Výše uvedený symbol (přeškrtnutý koš) je platný pouze v zemích Evropské unie. Pro správnou likvidaci elektrických a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elektronických zařízení si vyžádejte podrobné informace u Vašich úřadů nebo prodejce zařízení. Vše vyjadřuje symbol přeškrtnutého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kontejneru na výrobku, obalu nebo tištěných materiálech.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Není určeno k používání v blízkosti vody, např. u vany, umyvadla, dřezu, výlevky, ve vlhkém sklepě nebo u bazénu (mimo venkovních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kamer).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b="1" dirty="0">
                <a:effectLst/>
                <a:latin typeface="Arial,Bold"/>
                <a:ea typeface="Calibri" panose="020F0502020204030204" pitchFamily="34" charset="0"/>
                <a:cs typeface="Arial,Bold"/>
              </a:rPr>
              <a:t>Další opatření: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Dodržujte pravidla pro práci s elektrickými přístroji a přívodní elektrickou šňůru zapojujte pouze do odpovídajících elektrických zásuvek.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Uživatel není oprávněn rozebírat zařízení ani vyměňovat žádnou jeho součást. Při otevření nebo odstranění krytů, které k tomu nejsou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originálně určeny, hrozí riziko úrazu elektrickým proudem. Při nesprávném sestavení zařízení a jeho opětovném zapojení se rovněž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vystavujete riziku úrazu elektrickým proudem.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b="1" dirty="0">
                <a:effectLst/>
                <a:latin typeface="Arial,Bold"/>
                <a:ea typeface="Calibri" panose="020F0502020204030204" pitchFamily="34" charset="0"/>
                <a:cs typeface="Arial,Bold"/>
              </a:rPr>
              <a:t>Prohlášení o shodě: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Tímto INTELEK prohlašuje, že typ zařízení HGNVK88604 je v souladu se směrnicí 2014/53/EU. Úplné změní EU prohlášení o shodě je k dispozici na těchto internetových stránkách: www.iget.eu. Záruční lhůta je na produkt 24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měsíců, pokud není stanovena jinak.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b="1" dirty="0" err="1">
                <a:effectLst/>
                <a:latin typeface="Arial,Bold"/>
                <a:ea typeface="Calibri" panose="020F0502020204030204" pitchFamily="34" charset="0"/>
                <a:cs typeface="Arial,Bold"/>
              </a:rPr>
              <a:t>RoHS</a:t>
            </a:r>
            <a:r>
              <a:rPr lang="cs-CZ" sz="400" b="1" dirty="0">
                <a:effectLst/>
                <a:latin typeface="Arial,Bold"/>
                <a:ea typeface="Calibri" panose="020F0502020204030204" pitchFamily="34" charset="0"/>
                <a:cs typeface="Arial,Bold"/>
              </a:rPr>
              <a:t>: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Tento přístroj splňuje požadavky o omezení používání některých nebezpečných látek v elektrických a elektronických zařízeních (nařízení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vlády č. 481/2012 Sb., které bylo novelizováno nařízením vlády č. 391/2016 Sb.) a tím i požadavky Směrnice Evropského parlamentu a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Rady (ES) 2011/65/EU o omezení používání některých nebezpečných látek v elektrických a elektronických zařízeních. Prohlášení k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RoHS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lze stáhnout na webu www.iget.eu.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Výhradní výrobce/dovozce produktů </a:t>
            </a:r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iGET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Homeguard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pro EU: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 LTD,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Dimophontos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</a:t>
            </a:r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Lamda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Tower, 1075 </a:t>
            </a:r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Nicosia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CY, HE 438609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 LTD, organizační složka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Ericha Roučky 1291/4, Brno, 627 00, CZ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WEB: http://www.iget.eu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SUPPORT: http://www.iget.eu/helpdesk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2026 </a:t>
            </a:r>
            <a:r>
              <a:rPr lang="cs-CZ" sz="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Intelek</a:t>
            </a:r>
            <a:r>
              <a:rPr lang="cs-CZ" sz="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LTD Všechna práva vyhrazena.</a:t>
            </a:r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cs-CZ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9B97B0-33B4-75A4-848F-0C466E85CD6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272" y="5945218"/>
            <a:ext cx="332740" cy="43624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FC8899-E2E5-648D-060F-A3453B6AF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534" y="1469854"/>
            <a:ext cx="991158" cy="991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16B6386-1876-8F66-1611-285B362CE6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78204" y="5980585"/>
            <a:ext cx="518676" cy="36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544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876</Words>
  <Application>Microsoft Office PowerPoint</Application>
  <PresentationFormat>A4 (210 × 297 mm)</PresentationFormat>
  <Paragraphs>67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Arial,Bold</vt:lpstr>
      <vt:lpstr>Calibri</vt:lpstr>
      <vt:lpstr>Motiv Office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Bátorek</dc:creator>
  <cp:lastModifiedBy>Martin Bátorek</cp:lastModifiedBy>
  <cp:revision>17</cp:revision>
  <dcterms:created xsi:type="dcterms:W3CDTF">2026-06-30T17:31:36Z</dcterms:created>
  <dcterms:modified xsi:type="dcterms:W3CDTF">2026-07-09T08:28:06Z</dcterms:modified>
</cp:coreProperties>
</file>